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90" r:id="rId2"/>
    <p:sldId id="259" r:id="rId3"/>
    <p:sldId id="291" r:id="rId4"/>
    <p:sldId id="292" r:id="rId5"/>
    <p:sldId id="293" r:id="rId6"/>
    <p:sldId id="294" r:id="rId7"/>
    <p:sldId id="266" r:id="rId8"/>
    <p:sldId id="282" r:id="rId9"/>
    <p:sldId id="267" r:id="rId10"/>
    <p:sldId id="274" r:id="rId11"/>
    <p:sldId id="275" r:id="rId12"/>
    <p:sldId id="289" r:id="rId1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720" autoAdjust="0"/>
    <p:restoredTop sz="94660"/>
  </p:normalViewPr>
  <p:slideViewPr>
    <p:cSldViewPr>
      <p:cViewPr varScale="1">
        <p:scale>
          <a:sx n="91" d="100"/>
          <a:sy n="91" d="100"/>
        </p:scale>
        <p:origin x="-1464" y="-77"/>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3CAC50B-CF70-4913-BBEC-729F58CAC909}" type="datetimeFigureOut">
              <a:rPr lang="en-US" smtClean="0"/>
              <a:t>9/11/2021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A9A77C-18F8-4129-9CD4-E45F1B132E53}" type="slidenum">
              <a:rPr lang="en-US" smtClean="0"/>
              <a:t>‹#›</a:t>
            </a:fld>
            <a:endParaRPr lang="en-US"/>
          </a:p>
        </p:txBody>
      </p:sp>
    </p:spTree>
    <p:extLst>
      <p:ext uri="{BB962C8B-B14F-4D97-AF65-F5344CB8AC3E}">
        <p14:creationId xmlns:p14="http://schemas.microsoft.com/office/powerpoint/2010/main" val="34577989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3CAC50B-CF70-4913-BBEC-729F58CAC909}" type="datetimeFigureOut">
              <a:rPr lang="en-US" smtClean="0"/>
              <a:t>9/11/2021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A9A77C-18F8-4129-9CD4-E45F1B132E53}" type="slidenum">
              <a:rPr lang="en-US" smtClean="0"/>
              <a:t>‹#›</a:t>
            </a:fld>
            <a:endParaRPr lang="en-US"/>
          </a:p>
        </p:txBody>
      </p:sp>
    </p:spTree>
    <p:extLst>
      <p:ext uri="{BB962C8B-B14F-4D97-AF65-F5344CB8AC3E}">
        <p14:creationId xmlns:p14="http://schemas.microsoft.com/office/powerpoint/2010/main" val="513545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3CAC50B-CF70-4913-BBEC-729F58CAC909}" type="datetimeFigureOut">
              <a:rPr lang="en-US" smtClean="0"/>
              <a:t>9/11/2021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A9A77C-18F8-4129-9CD4-E45F1B132E53}" type="slidenum">
              <a:rPr lang="en-US" smtClean="0"/>
              <a:t>‹#›</a:t>
            </a:fld>
            <a:endParaRPr lang="en-US"/>
          </a:p>
        </p:txBody>
      </p:sp>
    </p:spTree>
    <p:extLst>
      <p:ext uri="{BB962C8B-B14F-4D97-AF65-F5344CB8AC3E}">
        <p14:creationId xmlns:p14="http://schemas.microsoft.com/office/powerpoint/2010/main" val="33420786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3CAC50B-CF70-4913-BBEC-729F58CAC909}" type="datetimeFigureOut">
              <a:rPr lang="en-US" smtClean="0"/>
              <a:t>9/11/2021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A9A77C-18F8-4129-9CD4-E45F1B132E53}" type="slidenum">
              <a:rPr lang="en-US" smtClean="0"/>
              <a:t>‹#›</a:t>
            </a:fld>
            <a:endParaRPr lang="en-US"/>
          </a:p>
        </p:txBody>
      </p:sp>
    </p:spTree>
    <p:extLst>
      <p:ext uri="{BB962C8B-B14F-4D97-AF65-F5344CB8AC3E}">
        <p14:creationId xmlns:p14="http://schemas.microsoft.com/office/powerpoint/2010/main" val="32593729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3CAC50B-CF70-4913-BBEC-729F58CAC909}" type="datetimeFigureOut">
              <a:rPr lang="en-US" smtClean="0"/>
              <a:t>9/11/2021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A9A77C-18F8-4129-9CD4-E45F1B132E53}" type="slidenum">
              <a:rPr lang="en-US" smtClean="0"/>
              <a:t>‹#›</a:t>
            </a:fld>
            <a:endParaRPr lang="en-US"/>
          </a:p>
        </p:txBody>
      </p:sp>
    </p:spTree>
    <p:extLst>
      <p:ext uri="{BB962C8B-B14F-4D97-AF65-F5344CB8AC3E}">
        <p14:creationId xmlns:p14="http://schemas.microsoft.com/office/powerpoint/2010/main" val="10436121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3CAC50B-CF70-4913-BBEC-729F58CAC909}" type="datetimeFigureOut">
              <a:rPr lang="en-US" smtClean="0"/>
              <a:t>9/11/2021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A9A77C-18F8-4129-9CD4-E45F1B132E53}" type="slidenum">
              <a:rPr lang="en-US" smtClean="0"/>
              <a:t>‹#›</a:t>
            </a:fld>
            <a:endParaRPr lang="en-US"/>
          </a:p>
        </p:txBody>
      </p:sp>
    </p:spTree>
    <p:extLst>
      <p:ext uri="{BB962C8B-B14F-4D97-AF65-F5344CB8AC3E}">
        <p14:creationId xmlns:p14="http://schemas.microsoft.com/office/powerpoint/2010/main" val="9121295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3CAC50B-CF70-4913-BBEC-729F58CAC909}" type="datetimeFigureOut">
              <a:rPr lang="en-US" smtClean="0"/>
              <a:t>9/11/2021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CA9A77C-18F8-4129-9CD4-E45F1B132E53}" type="slidenum">
              <a:rPr lang="en-US" smtClean="0"/>
              <a:t>‹#›</a:t>
            </a:fld>
            <a:endParaRPr lang="en-US"/>
          </a:p>
        </p:txBody>
      </p:sp>
    </p:spTree>
    <p:extLst>
      <p:ext uri="{BB962C8B-B14F-4D97-AF65-F5344CB8AC3E}">
        <p14:creationId xmlns:p14="http://schemas.microsoft.com/office/powerpoint/2010/main" val="30265094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3CAC50B-CF70-4913-BBEC-729F58CAC909}" type="datetimeFigureOut">
              <a:rPr lang="en-US" smtClean="0"/>
              <a:t>9/11/2021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CA9A77C-18F8-4129-9CD4-E45F1B132E53}" type="slidenum">
              <a:rPr lang="en-US" smtClean="0"/>
              <a:t>‹#›</a:t>
            </a:fld>
            <a:endParaRPr lang="en-US"/>
          </a:p>
        </p:txBody>
      </p:sp>
    </p:spTree>
    <p:extLst>
      <p:ext uri="{BB962C8B-B14F-4D97-AF65-F5344CB8AC3E}">
        <p14:creationId xmlns:p14="http://schemas.microsoft.com/office/powerpoint/2010/main" val="1294177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3CAC50B-CF70-4913-BBEC-729F58CAC909}" type="datetimeFigureOut">
              <a:rPr lang="en-US" smtClean="0"/>
              <a:t>9/11/2021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CA9A77C-18F8-4129-9CD4-E45F1B132E53}" type="slidenum">
              <a:rPr lang="en-US" smtClean="0"/>
              <a:t>‹#›</a:t>
            </a:fld>
            <a:endParaRPr lang="en-US"/>
          </a:p>
        </p:txBody>
      </p:sp>
    </p:spTree>
    <p:extLst>
      <p:ext uri="{BB962C8B-B14F-4D97-AF65-F5344CB8AC3E}">
        <p14:creationId xmlns:p14="http://schemas.microsoft.com/office/powerpoint/2010/main" val="34384750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3CAC50B-CF70-4913-BBEC-729F58CAC909}" type="datetimeFigureOut">
              <a:rPr lang="en-US" smtClean="0"/>
              <a:t>9/11/2021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A9A77C-18F8-4129-9CD4-E45F1B132E53}" type="slidenum">
              <a:rPr lang="en-US" smtClean="0"/>
              <a:t>‹#›</a:t>
            </a:fld>
            <a:endParaRPr lang="en-US"/>
          </a:p>
        </p:txBody>
      </p:sp>
    </p:spTree>
    <p:extLst>
      <p:ext uri="{BB962C8B-B14F-4D97-AF65-F5344CB8AC3E}">
        <p14:creationId xmlns:p14="http://schemas.microsoft.com/office/powerpoint/2010/main" val="6085581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3CAC50B-CF70-4913-BBEC-729F58CAC909}" type="datetimeFigureOut">
              <a:rPr lang="en-US" smtClean="0"/>
              <a:t>9/11/2021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A9A77C-18F8-4129-9CD4-E45F1B132E53}" type="slidenum">
              <a:rPr lang="en-US" smtClean="0"/>
              <a:t>‹#›</a:t>
            </a:fld>
            <a:endParaRPr lang="en-US"/>
          </a:p>
        </p:txBody>
      </p:sp>
    </p:spTree>
    <p:extLst>
      <p:ext uri="{BB962C8B-B14F-4D97-AF65-F5344CB8AC3E}">
        <p14:creationId xmlns:p14="http://schemas.microsoft.com/office/powerpoint/2010/main" val="32500129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3CAC50B-CF70-4913-BBEC-729F58CAC909}" type="datetimeFigureOut">
              <a:rPr lang="en-US" smtClean="0"/>
              <a:t>9/11/2021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A9A77C-18F8-4129-9CD4-E45F1B132E53}" type="slidenum">
              <a:rPr lang="en-US" smtClean="0"/>
              <a:t>‹#›</a:t>
            </a:fld>
            <a:endParaRPr lang="en-US"/>
          </a:p>
        </p:txBody>
      </p:sp>
    </p:spTree>
    <p:extLst>
      <p:ext uri="{BB962C8B-B14F-4D97-AF65-F5344CB8AC3E}">
        <p14:creationId xmlns:p14="http://schemas.microsoft.com/office/powerpoint/2010/main" val="9112999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838200"/>
            <a:ext cx="8229600" cy="1143000"/>
          </a:xfrm>
        </p:spPr>
        <p:txBody>
          <a:bodyPr>
            <a:normAutofit fontScale="90000"/>
          </a:bodyPr>
          <a:lstStyle/>
          <a:p>
            <a:r>
              <a:rPr lang="en-US" b="1" dirty="0" smtClean="0">
                <a:latin typeface="Arial" panose="020B0604020202020204" pitchFamily="34" charset="0"/>
                <a:cs typeface="Arial" panose="020B0604020202020204" pitchFamily="34" charset="0"/>
              </a:rPr>
              <a:t>The Importance of Team Oral Presentations and Scrapbook</a:t>
            </a:r>
            <a:endParaRPr lang="en-US" b="1"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20241506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PRESENTATION “TIPS”</a:t>
            </a:r>
            <a:endParaRPr lang="en-US" b="1"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6226" y="1219200"/>
            <a:ext cx="8492974" cy="5391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248706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049962"/>
          </a:xfrm>
        </p:spPr>
        <p:txBody>
          <a:bodyPr>
            <a:normAutofit fontScale="90000"/>
          </a:bodyPr>
          <a:lstStyle/>
          <a:p>
            <a:pPr algn="l"/>
            <a:r>
              <a:rPr lang="en-US" sz="3600" dirty="0" smtClean="0"/>
              <a:t>(1) Everyone should stand with a similar 	posture. </a:t>
            </a:r>
            <a:br>
              <a:rPr lang="en-US" sz="3600" dirty="0" smtClean="0"/>
            </a:br>
            <a:r>
              <a:rPr lang="en-US" sz="3600" dirty="0" smtClean="0"/>
              <a:t>(2) Everyone should keep their eyes on the 	person speaking.  This helps focus the 	judges’ attention on what the speaker 	is 	saying.  One set of “wandering eyes” 	detracts from the presentation. </a:t>
            </a:r>
            <a:br>
              <a:rPr lang="en-US" sz="3600" dirty="0" smtClean="0"/>
            </a:br>
            <a:r>
              <a:rPr lang="en-US" sz="3600" dirty="0" smtClean="0"/>
              <a:t>(3) Take time to have the same clothes.</a:t>
            </a:r>
            <a:br>
              <a:rPr lang="en-US" sz="3600" dirty="0" smtClean="0"/>
            </a:br>
            <a:r>
              <a:rPr lang="en-US" sz="3600" dirty="0" smtClean="0"/>
              <a:t>(4) Practice making your presentation to others 	so that everyone knows what they are 	going to say.</a:t>
            </a:r>
            <a:endParaRPr lang="en-US" sz="3600" dirty="0"/>
          </a:p>
        </p:txBody>
      </p:sp>
    </p:spTree>
    <p:extLst>
      <p:ext uri="{BB962C8B-B14F-4D97-AF65-F5344CB8AC3E}">
        <p14:creationId xmlns:p14="http://schemas.microsoft.com/office/powerpoint/2010/main" val="6021396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304800"/>
            <a:ext cx="8229600" cy="5821363"/>
          </a:xfrm>
        </p:spPr>
        <p:txBody>
          <a:bodyPr>
            <a:normAutofit/>
          </a:bodyPr>
          <a:lstStyle/>
          <a:p>
            <a:pPr marL="0" indent="0">
              <a:buNone/>
            </a:pPr>
            <a:endParaRPr lang="en-US" dirty="0" smtClean="0"/>
          </a:p>
          <a:p>
            <a:pPr marL="0" indent="0">
              <a:buNone/>
            </a:pPr>
            <a:r>
              <a:rPr lang="en-US" dirty="0" smtClean="0"/>
              <a:t>(6) Practice your presentation on other groups 	including parents, administration, and 	sponsors.</a:t>
            </a:r>
          </a:p>
          <a:p>
            <a:pPr marL="0" indent="0">
              <a:buNone/>
            </a:pPr>
            <a:r>
              <a:rPr lang="en-US" dirty="0" smtClean="0"/>
              <a:t>(7) Make sure your practice speaking slowly so 	that 	the judges can understand you.</a:t>
            </a:r>
          </a:p>
          <a:p>
            <a:pPr marL="0" indent="0">
              <a:buNone/>
            </a:pPr>
            <a:r>
              <a:rPr lang="en-US" dirty="0" smtClean="0"/>
              <a:t>(8) Don’t make rambling comments; choose 	your 	words carefully.  You only have 8 	minutes.</a:t>
            </a:r>
          </a:p>
          <a:p>
            <a:pPr marL="0" indent="0">
              <a:buNone/>
            </a:pPr>
            <a:r>
              <a:rPr lang="en-US" dirty="0" smtClean="0"/>
              <a:t>(9) </a:t>
            </a:r>
            <a:r>
              <a:rPr lang="en-US" b="1" dirty="0" smtClean="0">
                <a:solidFill>
                  <a:srgbClr val="0070C0"/>
                </a:solidFill>
              </a:rPr>
              <a:t>Stand tall!  </a:t>
            </a:r>
            <a:r>
              <a:rPr lang="en-US" dirty="0" smtClean="0"/>
              <a:t>Show a confident posture.</a:t>
            </a:r>
            <a:endParaRPr lang="en-US" b="1" dirty="0">
              <a:solidFill>
                <a:srgbClr val="0070C0"/>
              </a:solidFill>
            </a:endParaRPr>
          </a:p>
        </p:txBody>
      </p:sp>
    </p:spTree>
    <p:extLst>
      <p:ext uri="{BB962C8B-B14F-4D97-AF65-F5344CB8AC3E}">
        <p14:creationId xmlns:p14="http://schemas.microsoft.com/office/powerpoint/2010/main" val="39492268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202362"/>
          </a:xfrm>
        </p:spPr>
        <p:txBody>
          <a:bodyPr/>
          <a:lstStyle/>
          <a:p>
            <a:endParaRPr lang="en-US" dirty="0"/>
          </a:p>
        </p:txBody>
      </p:sp>
      <p:sp>
        <p:nvSpPr>
          <p:cNvPr id="3" name="Content Placeholder 2"/>
          <p:cNvSpPr>
            <a:spLocks noGrp="1"/>
          </p:cNvSpPr>
          <p:nvPr>
            <p:ph idx="1"/>
          </p:nvPr>
        </p:nvSpPr>
        <p:spPr>
          <a:xfrm>
            <a:off x="457200" y="381000"/>
            <a:ext cx="8229600" cy="5745163"/>
          </a:xfrm>
        </p:spPr>
        <p:txBody>
          <a:bodyPr>
            <a:normAutofit/>
          </a:bodyPr>
          <a:lstStyle/>
          <a:p>
            <a:pPr marL="0" indent="0" algn="ctr">
              <a:buNone/>
            </a:pPr>
            <a:r>
              <a:rPr lang="en-US" sz="3600" b="1" dirty="0" smtClean="0">
                <a:latin typeface="Arial" panose="020B0604020202020204" pitchFamily="34" charset="0"/>
                <a:cs typeface="Arial" panose="020B0604020202020204" pitchFamily="34" charset="0"/>
              </a:rPr>
              <a:t>Up to 20 “forever” miles awarded based on the quality of your oral presentation &amp; scrapbook</a:t>
            </a:r>
            <a:endParaRPr lang="en-US" sz="3600" b="1" dirty="0" smtClean="0"/>
          </a:p>
          <a:p>
            <a:pPr marL="0" indent="0" algn="ctr">
              <a:buNone/>
            </a:pPr>
            <a:endParaRPr lang="en-US" sz="4800" dirty="0"/>
          </a:p>
        </p:txBody>
      </p:sp>
    </p:spTree>
    <p:extLst>
      <p:ext uri="{BB962C8B-B14F-4D97-AF65-F5344CB8AC3E}">
        <p14:creationId xmlns:p14="http://schemas.microsoft.com/office/powerpoint/2010/main" val="263602447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Scrapbook</a:t>
            </a:r>
            <a:endParaRPr lang="en-US" b="1" dirty="0"/>
          </a:p>
        </p:txBody>
      </p:sp>
      <p:sp>
        <p:nvSpPr>
          <p:cNvPr id="3" name="Content Placeholder 2"/>
          <p:cNvSpPr>
            <a:spLocks noGrp="1"/>
          </p:cNvSpPr>
          <p:nvPr>
            <p:ph idx="1"/>
          </p:nvPr>
        </p:nvSpPr>
        <p:spPr>
          <a:xfrm>
            <a:off x="381000" y="1295400"/>
            <a:ext cx="8458200" cy="4648200"/>
          </a:xfrm>
        </p:spPr>
        <p:txBody>
          <a:bodyPr>
            <a:normAutofit fontScale="77500" lnSpcReduction="20000"/>
          </a:bodyPr>
          <a:lstStyle/>
          <a:p>
            <a:pPr marL="0" marR="0" indent="0" algn="just">
              <a:lnSpc>
                <a:spcPct val="115000"/>
              </a:lnSpc>
              <a:spcBef>
                <a:spcPts val="0"/>
              </a:spcBef>
              <a:spcAft>
                <a:spcPts val="0"/>
              </a:spcAft>
              <a:buNone/>
            </a:pPr>
            <a:r>
              <a:rPr lang="en-US" sz="3300" dirty="0" smtClean="0">
                <a:latin typeface="Arial"/>
                <a:ea typeface="Arial"/>
                <a:cs typeface="Arial"/>
              </a:rPr>
              <a:t>Teams </a:t>
            </a:r>
            <a:r>
              <a:rPr lang="en-US" sz="3300" dirty="0">
                <a:latin typeface="Arial"/>
                <a:ea typeface="Arial"/>
                <a:cs typeface="Arial"/>
              </a:rPr>
              <a:t>must maintain a scrapbook showing students working on all phases of the solar car </a:t>
            </a:r>
            <a:r>
              <a:rPr lang="en-US" sz="3300" dirty="0" smtClean="0">
                <a:latin typeface="Arial"/>
                <a:ea typeface="Arial"/>
                <a:cs typeface="Arial"/>
              </a:rPr>
              <a:t>project. This provides </a:t>
            </a:r>
            <a:r>
              <a:rPr lang="en-US" sz="3300" dirty="0" smtClean="0">
                <a:solidFill>
                  <a:prstClr val="black"/>
                </a:solidFill>
                <a:latin typeface="Arial"/>
                <a:ea typeface="Arial"/>
                <a:cs typeface="Arial"/>
              </a:rPr>
              <a:t>evidence </a:t>
            </a:r>
            <a:r>
              <a:rPr lang="en-US" sz="3300" dirty="0">
                <a:solidFill>
                  <a:prstClr val="black"/>
                </a:solidFill>
                <a:latin typeface="Arial"/>
                <a:ea typeface="Arial"/>
                <a:cs typeface="Arial"/>
              </a:rPr>
              <a:t>that </a:t>
            </a:r>
            <a:r>
              <a:rPr lang="en-US" sz="3300" dirty="0" smtClean="0">
                <a:solidFill>
                  <a:prstClr val="black"/>
                </a:solidFill>
                <a:latin typeface="Arial"/>
                <a:ea typeface="Arial"/>
                <a:cs typeface="Arial"/>
              </a:rPr>
              <a:t>the solar car was designed </a:t>
            </a:r>
            <a:r>
              <a:rPr lang="en-US" sz="3300" dirty="0">
                <a:solidFill>
                  <a:prstClr val="black"/>
                </a:solidFill>
                <a:latin typeface="Arial"/>
                <a:ea typeface="Arial"/>
                <a:cs typeface="Arial"/>
              </a:rPr>
              <a:t>and constructed by high school </a:t>
            </a:r>
            <a:r>
              <a:rPr lang="en-US" sz="3300" dirty="0" smtClean="0">
                <a:solidFill>
                  <a:prstClr val="black"/>
                </a:solidFill>
                <a:latin typeface="Arial"/>
                <a:ea typeface="Arial"/>
                <a:cs typeface="Arial"/>
              </a:rPr>
              <a:t>students.  </a:t>
            </a:r>
          </a:p>
          <a:p>
            <a:pPr marL="0" marR="0" indent="0" algn="just">
              <a:lnSpc>
                <a:spcPct val="115000"/>
              </a:lnSpc>
              <a:spcBef>
                <a:spcPts val="0"/>
              </a:spcBef>
              <a:spcAft>
                <a:spcPts val="0"/>
              </a:spcAft>
              <a:buNone/>
            </a:pPr>
            <a:endParaRPr lang="en-US" sz="3300" dirty="0">
              <a:solidFill>
                <a:prstClr val="black"/>
              </a:solidFill>
              <a:latin typeface="Arial"/>
              <a:ea typeface="Arial"/>
              <a:cs typeface="Arial"/>
            </a:endParaRPr>
          </a:p>
          <a:p>
            <a:pPr marL="0" marR="0" indent="0" algn="just">
              <a:lnSpc>
                <a:spcPct val="115000"/>
              </a:lnSpc>
              <a:spcBef>
                <a:spcPts val="0"/>
              </a:spcBef>
              <a:spcAft>
                <a:spcPts val="0"/>
              </a:spcAft>
              <a:buNone/>
            </a:pPr>
            <a:r>
              <a:rPr lang="en-US" sz="3300" b="1" dirty="0" smtClean="0">
                <a:solidFill>
                  <a:prstClr val="black"/>
                </a:solidFill>
                <a:latin typeface="Arial"/>
                <a:ea typeface="Arial"/>
                <a:cs typeface="Arial"/>
              </a:rPr>
              <a:t>The scrapbook must be divided into two parts:</a:t>
            </a:r>
          </a:p>
          <a:p>
            <a:pPr marL="0" marR="0" indent="0" algn="just">
              <a:lnSpc>
                <a:spcPct val="115000"/>
              </a:lnSpc>
              <a:spcBef>
                <a:spcPts val="0"/>
              </a:spcBef>
              <a:spcAft>
                <a:spcPts val="0"/>
              </a:spcAft>
              <a:buNone/>
            </a:pPr>
            <a:endParaRPr lang="en-US" sz="3300" dirty="0">
              <a:solidFill>
                <a:prstClr val="black"/>
              </a:solidFill>
              <a:latin typeface="Arial"/>
              <a:ea typeface="Arial"/>
              <a:cs typeface="Arial"/>
            </a:endParaRPr>
          </a:p>
          <a:p>
            <a:pPr marL="0" marR="0" indent="0" algn="just">
              <a:lnSpc>
                <a:spcPct val="115000"/>
              </a:lnSpc>
              <a:spcBef>
                <a:spcPts val="0"/>
              </a:spcBef>
              <a:spcAft>
                <a:spcPts val="0"/>
              </a:spcAft>
              <a:buNone/>
            </a:pPr>
            <a:r>
              <a:rPr lang="en-US" sz="3300" b="1" dirty="0" smtClean="0">
                <a:solidFill>
                  <a:prstClr val="black"/>
                </a:solidFill>
                <a:latin typeface="Arial"/>
                <a:ea typeface="Arial"/>
                <a:cs typeface="Arial"/>
              </a:rPr>
              <a:t>Section One </a:t>
            </a:r>
            <a:r>
              <a:rPr lang="en-US" sz="3300" dirty="0" smtClean="0">
                <a:solidFill>
                  <a:prstClr val="black"/>
                </a:solidFill>
                <a:latin typeface="Arial"/>
                <a:ea typeface="Arial"/>
                <a:cs typeface="Arial"/>
              </a:rPr>
              <a:t>– shows students working on all phases of the solar car project including the planning design, CAD, fundraising, construction, and testing.  </a:t>
            </a:r>
          </a:p>
          <a:p>
            <a:pPr marL="0" marR="0" indent="0" algn="just">
              <a:lnSpc>
                <a:spcPct val="115000"/>
              </a:lnSpc>
              <a:spcBef>
                <a:spcPts val="0"/>
              </a:spcBef>
              <a:spcAft>
                <a:spcPts val="0"/>
              </a:spcAft>
              <a:buNone/>
            </a:pPr>
            <a:endParaRPr lang="en-US" sz="3300" dirty="0">
              <a:solidFill>
                <a:prstClr val="black"/>
              </a:solidFill>
              <a:latin typeface="Arial"/>
              <a:ea typeface="Arial"/>
              <a:cs typeface="Arial"/>
            </a:endParaRPr>
          </a:p>
          <a:p>
            <a:pPr marL="0" marR="0" indent="0" algn="just">
              <a:lnSpc>
                <a:spcPct val="115000"/>
              </a:lnSpc>
              <a:spcBef>
                <a:spcPts val="0"/>
              </a:spcBef>
              <a:spcAft>
                <a:spcPts val="0"/>
              </a:spcAft>
              <a:buNone/>
            </a:pPr>
            <a:r>
              <a:rPr lang="en-US" sz="3300" b="1" dirty="0" smtClean="0">
                <a:solidFill>
                  <a:prstClr val="black"/>
                </a:solidFill>
                <a:latin typeface="Arial"/>
                <a:ea typeface="Arial"/>
                <a:cs typeface="Arial"/>
              </a:rPr>
              <a:t>Section Two </a:t>
            </a:r>
            <a:r>
              <a:rPr lang="en-US" sz="3300" dirty="0" smtClean="0">
                <a:solidFill>
                  <a:prstClr val="black"/>
                </a:solidFill>
                <a:latin typeface="Arial"/>
                <a:ea typeface="Arial"/>
                <a:cs typeface="Arial"/>
              </a:rPr>
              <a:t>show students’ engineering decisions. </a:t>
            </a:r>
            <a:endParaRPr lang="en-US" dirty="0" smtClean="0">
              <a:latin typeface="Arial"/>
              <a:ea typeface="Arial"/>
              <a:cs typeface="Arial"/>
            </a:endParaRPr>
          </a:p>
          <a:p>
            <a:pPr marL="0" marR="0" indent="0" algn="just">
              <a:lnSpc>
                <a:spcPct val="115000"/>
              </a:lnSpc>
              <a:spcBef>
                <a:spcPts val="0"/>
              </a:spcBef>
              <a:spcAft>
                <a:spcPts val="0"/>
              </a:spcAft>
              <a:buNone/>
            </a:pPr>
            <a:endParaRPr lang="en-US" sz="1400" dirty="0" smtClean="0">
              <a:latin typeface="Arial"/>
              <a:ea typeface="Arial"/>
              <a:cs typeface="Arial"/>
            </a:endParaRPr>
          </a:p>
          <a:p>
            <a:pPr marL="0" marR="0" indent="0" algn="just">
              <a:lnSpc>
                <a:spcPct val="115000"/>
              </a:lnSpc>
              <a:spcBef>
                <a:spcPts val="0"/>
              </a:spcBef>
              <a:spcAft>
                <a:spcPts val="0"/>
              </a:spcAft>
              <a:buNone/>
            </a:pPr>
            <a:endParaRPr lang="en-US" dirty="0">
              <a:latin typeface="Arial"/>
              <a:ea typeface="Arial"/>
              <a:cs typeface="Arial"/>
            </a:endParaRPr>
          </a:p>
          <a:p>
            <a:endParaRPr lang="en-US" dirty="0"/>
          </a:p>
        </p:txBody>
      </p:sp>
    </p:spTree>
    <p:extLst>
      <p:ext uri="{BB962C8B-B14F-4D97-AF65-F5344CB8AC3E}">
        <p14:creationId xmlns:p14="http://schemas.microsoft.com/office/powerpoint/2010/main" val="401585278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38200" y="762000"/>
            <a:ext cx="7896660" cy="5211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6714458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Arial" panose="020B0604020202020204" pitchFamily="34" charset="0"/>
                <a:cs typeface="Arial" panose="020B0604020202020204" pitchFamily="34" charset="0"/>
              </a:rPr>
              <a:t>Oral Presentation</a:t>
            </a:r>
            <a:endParaRPr lang="en-US" b="1" dirty="0">
              <a:latin typeface="Arial" panose="020B0604020202020204" pitchFamily="34" charset="0"/>
              <a:cs typeface="Arial" panose="020B0604020202020204" pitchFamily="34" charset="0"/>
            </a:endParaRPr>
          </a:p>
        </p:txBody>
      </p:sp>
      <p:sp>
        <p:nvSpPr>
          <p:cNvPr id="4" name="Content Placeholder 3"/>
          <p:cNvSpPr>
            <a:spLocks noGrp="1"/>
          </p:cNvSpPr>
          <p:nvPr>
            <p:ph idx="1"/>
          </p:nvPr>
        </p:nvSpPr>
        <p:spPr/>
        <p:txBody>
          <a:bodyPr/>
          <a:lstStyle/>
          <a:p>
            <a:pPr marL="0" indent="0">
              <a:buNone/>
            </a:pPr>
            <a:r>
              <a:rPr lang="en-US" dirty="0" smtClean="0"/>
              <a:t>Teams will prepare a video presentation describing their solar car project.  </a:t>
            </a:r>
          </a:p>
          <a:p>
            <a:r>
              <a:rPr lang="en-US" dirty="0" smtClean="0"/>
              <a:t>This will be a single, unedited video of the team’s Oral Presentation.  </a:t>
            </a:r>
          </a:p>
          <a:p>
            <a:r>
              <a:rPr lang="en-US" dirty="0" smtClean="0"/>
              <a:t>The team will have up to 8 minutes to fully describe their project.  Every team member must be a part of this oral presentation.</a:t>
            </a:r>
            <a:endParaRPr lang="en-US" dirty="0"/>
          </a:p>
        </p:txBody>
      </p:sp>
    </p:spTree>
    <p:extLst>
      <p:ext uri="{BB962C8B-B14F-4D97-AF65-F5344CB8AC3E}">
        <p14:creationId xmlns:p14="http://schemas.microsoft.com/office/powerpoint/2010/main" val="28227675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62000"/>
            <a:ext cx="8229600" cy="5364163"/>
          </a:xfrm>
        </p:spPr>
        <p:txBody>
          <a:bodyPr>
            <a:normAutofit/>
          </a:bodyPr>
          <a:lstStyle/>
          <a:p>
            <a:pPr marL="0" indent="0">
              <a:buNone/>
            </a:pPr>
            <a:r>
              <a:rPr lang="en-US" sz="3600" b="1" dirty="0" smtClean="0"/>
              <a:t>Teams will be awarded up to 20 “forever” miles based on the quality of their presentation.</a:t>
            </a:r>
          </a:p>
          <a:p>
            <a:pPr marL="0" indent="0">
              <a:buNone/>
            </a:pPr>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2743200"/>
            <a:ext cx="7620000" cy="5086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65034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202362"/>
          </a:xfrm>
        </p:spPr>
        <p:txBody>
          <a:bodyPr>
            <a:normAutofit fontScale="90000"/>
          </a:bodyPr>
          <a:lstStyle/>
          <a:p>
            <a:pPr algn="l"/>
            <a:r>
              <a:rPr lang="en-US" sz="3600" b="1" dirty="0" smtClean="0"/>
              <a:t>Grading </a:t>
            </a:r>
            <a:r>
              <a:rPr lang="en-US" sz="3600" b="1" dirty="0"/>
              <a:t>Criteria:</a:t>
            </a:r>
            <a:r>
              <a:rPr lang="en-US" sz="3600" dirty="0"/>
              <a:t/>
            </a:r>
            <a:br>
              <a:rPr lang="en-US" sz="3600" dirty="0"/>
            </a:br>
            <a:r>
              <a:rPr lang="en-US" sz="3600" dirty="0"/>
              <a:t>	(a) Did the presentation give a </a:t>
            </a:r>
            <a:r>
              <a:rPr lang="en-US" sz="3600" b="1" dirty="0">
                <a:solidFill>
                  <a:srgbClr val="0070C0"/>
                </a:solidFill>
              </a:rPr>
              <a:t>full</a:t>
            </a:r>
            <a:r>
              <a:rPr lang="en-US" sz="3600" dirty="0">
                <a:solidFill>
                  <a:srgbClr val="0070C0"/>
                </a:solidFill>
              </a:rPr>
              <a:t> </a:t>
            </a:r>
            <a:r>
              <a:rPr lang="en-US" sz="3600" dirty="0" smtClean="0"/>
              <a:t>			</a:t>
            </a:r>
            <a:r>
              <a:rPr lang="en-US" sz="3600" b="1" dirty="0" smtClean="0">
                <a:solidFill>
                  <a:srgbClr val="0070C0"/>
                </a:solidFill>
              </a:rPr>
              <a:t>statement</a:t>
            </a:r>
            <a:r>
              <a:rPr lang="en-US" sz="3600" dirty="0" smtClean="0"/>
              <a:t> </a:t>
            </a:r>
            <a:r>
              <a:rPr lang="en-US" sz="3600" dirty="0"/>
              <a:t>about the team’s project?</a:t>
            </a:r>
            <a:br>
              <a:rPr lang="en-US" sz="3600" dirty="0"/>
            </a:br>
            <a:r>
              <a:rPr lang="en-US" sz="3600" dirty="0"/>
              <a:t>	(b</a:t>
            </a:r>
            <a:r>
              <a:rPr lang="en-US" sz="3600" dirty="0" smtClean="0"/>
              <a:t>)  </a:t>
            </a:r>
            <a:r>
              <a:rPr lang="en-US" sz="3600" dirty="0"/>
              <a:t>Did </a:t>
            </a:r>
            <a:r>
              <a:rPr lang="en-US" sz="3600" dirty="0" smtClean="0"/>
              <a:t>team </a:t>
            </a:r>
            <a:r>
              <a:rPr lang="en-US" sz="3600" b="1" dirty="0">
                <a:solidFill>
                  <a:srgbClr val="0070C0"/>
                </a:solidFill>
              </a:rPr>
              <a:t>explain </a:t>
            </a:r>
            <a:r>
              <a:rPr lang="en-US" sz="3600" b="1" dirty="0" smtClean="0">
                <a:solidFill>
                  <a:srgbClr val="0070C0"/>
                </a:solidFill>
              </a:rPr>
              <a:t>engineering </a:t>
            </a:r>
            <a:r>
              <a:rPr lang="en-US" sz="3600" dirty="0" smtClean="0"/>
              <a:t>			</a:t>
            </a:r>
            <a:r>
              <a:rPr lang="en-US" sz="3600" b="1" dirty="0" smtClean="0">
                <a:solidFill>
                  <a:srgbClr val="0070C0"/>
                </a:solidFill>
              </a:rPr>
              <a:t>decisions</a:t>
            </a:r>
            <a:r>
              <a:rPr lang="en-US" sz="3600" dirty="0"/>
              <a:t>?  For example</a:t>
            </a:r>
            <a:r>
              <a:rPr lang="en-US" sz="3600" dirty="0" smtClean="0"/>
              <a:t>, reasons for 		battery placement</a:t>
            </a:r>
            <a:r>
              <a:rPr lang="en-US" sz="3600" dirty="0"/>
              <a:t>, array design, </a:t>
            </a:r>
            <a:r>
              <a:rPr lang="en-US" sz="3600" dirty="0" smtClean="0"/>
              <a:t>			metal </a:t>
            </a:r>
            <a:r>
              <a:rPr lang="en-US" sz="3600" dirty="0"/>
              <a:t>selection, body covering, etc.</a:t>
            </a:r>
            <a:br>
              <a:rPr lang="en-US" sz="3600" dirty="0"/>
            </a:br>
            <a:r>
              <a:rPr lang="en-US" sz="3600" dirty="0"/>
              <a:t>	(c) Did the team have </a:t>
            </a:r>
            <a:r>
              <a:rPr lang="en-US" sz="3600" b="1" i="1" dirty="0">
                <a:solidFill>
                  <a:srgbClr val="0070C0"/>
                </a:solidFill>
              </a:rPr>
              <a:t>documentation</a:t>
            </a:r>
            <a:r>
              <a:rPr lang="en-US" sz="3600" dirty="0"/>
              <a:t> </a:t>
            </a:r>
            <a:r>
              <a:rPr lang="en-US" sz="3600" dirty="0" smtClean="0"/>
              <a:t>			supporting </a:t>
            </a:r>
            <a:r>
              <a:rPr lang="en-US" sz="3600" dirty="0"/>
              <a:t>their engineering </a:t>
            </a:r>
            <a:r>
              <a:rPr lang="en-US" sz="3600" dirty="0" smtClean="0"/>
              <a:t>			decisions</a:t>
            </a:r>
            <a:r>
              <a:rPr lang="en-US" sz="3600" dirty="0"/>
              <a:t>?		</a:t>
            </a:r>
            <a:br>
              <a:rPr lang="en-US" sz="3600" dirty="0"/>
            </a:br>
            <a:r>
              <a:rPr lang="en-US" sz="3600" dirty="0"/>
              <a:t>	</a:t>
            </a:r>
            <a:endParaRPr lang="en-US" dirty="0"/>
          </a:p>
        </p:txBody>
      </p:sp>
    </p:spTree>
    <p:extLst>
      <p:ext uri="{BB962C8B-B14F-4D97-AF65-F5344CB8AC3E}">
        <p14:creationId xmlns:p14="http://schemas.microsoft.com/office/powerpoint/2010/main" val="11188745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78758"/>
            <a:ext cx="10836275" cy="8373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917824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897562"/>
          </a:xfrm>
        </p:spPr>
        <p:txBody>
          <a:bodyPr>
            <a:normAutofit fontScale="90000"/>
          </a:bodyPr>
          <a:lstStyle/>
          <a:p>
            <a:pPr algn="l"/>
            <a:r>
              <a:rPr lang="en-US" sz="3200" dirty="0" smtClean="0"/>
              <a:t>	</a:t>
            </a:r>
            <a:br>
              <a:rPr lang="en-US" sz="3200" dirty="0" smtClean="0"/>
            </a:br>
            <a:r>
              <a:rPr lang="en-US" sz="3200" dirty="0"/>
              <a:t>	</a:t>
            </a:r>
            <a:r>
              <a:rPr lang="en-US" sz="3200" dirty="0" smtClean="0"/>
              <a:t/>
            </a:r>
            <a:br>
              <a:rPr lang="en-US" sz="3200" dirty="0" smtClean="0"/>
            </a:br>
            <a:r>
              <a:rPr lang="en-US" sz="3200" dirty="0"/>
              <a:t>	</a:t>
            </a:r>
            <a:r>
              <a:rPr lang="en-US" sz="3200" dirty="0" smtClean="0"/>
              <a:t/>
            </a:r>
            <a:br>
              <a:rPr lang="en-US" sz="3200" dirty="0" smtClean="0"/>
            </a:br>
            <a:r>
              <a:rPr lang="en-US" sz="3200" dirty="0"/>
              <a:t>	</a:t>
            </a:r>
            <a:r>
              <a:rPr lang="en-US" sz="3600" dirty="0" smtClean="0"/>
              <a:t>(d) </a:t>
            </a:r>
            <a:r>
              <a:rPr lang="en-US" sz="3600" b="1" dirty="0" smtClean="0">
                <a:solidFill>
                  <a:srgbClr val="0070C0"/>
                </a:solidFill>
              </a:rPr>
              <a:t>Did all team members speak</a:t>
            </a:r>
            <a:r>
              <a:rPr lang="en-US" sz="3600" dirty="0" smtClean="0"/>
              <a:t>?</a:t>
            </a:r>
            <a:br>
              <a:rPr lang="en-US" sz="3600" dirty="0" smtClean="0"/>
            </a:br>
            <a:r>
              <a:rPr lang="en-US" sz="3600" dirty="0" smtClean="0"/>
              <a:t>	(e) Was the </a:t>
            </a:r>
            <a:r>
              <a:rPr lang="en-US" sz="3600" b="1" dirty="0" smtClean="0">
                <a:solidFill>
                  <a:srgbClr val="0070C0"/>
                </a:solidFill>
              </a:rPr>
              <a:t>presentation well prepared 		and rehearsed</a:t>
            </a:r>
            <a:r>
              <a:rPr lang="en-US" sz="3600" dirty="0" smtClean="0"/>
              <a:t>.</a:t>
            </a:r>
            <a:br>
              <a:rPr lang="en-US" sz="3600" dirty="0" smtClean="0"/>
            </a:br>
            <a:r>
              <a:rPr lang="en-US" sz="3600" dirty="0" smtClean="0"/>
              <a:t>	(f) Was the team able to </a:t>
            </a:r>
            <a:r>
              <a:rPr lang="en-US" sz="3600" b="1" dirty="0" smtClean="0">
                <a:solidFill>
                  <a:srgbClr val="0070C0"/>
                </a:solidFill>
              </a:rPr>
              <a:t>speak without 		the use of notes</a:t>
            </a:r>
            <a:r>
              <a:rPr lang="en-US" sz="3600" dirty="0" smtClean="0"/>
              <a:t>?</a:t>
            </a:r>
            <a:br>
              <a:rPr lang="en-US" sz="3600" dirty="0" smtClean="0"/>
            </a:br>
            <a:r>
              <a:rPr lang="en-US" sz="3600" dirty="0" smtClean="0"/>
              <a:t>	(</a:t>
            </a:r>
            <a:r>
              <a:rPr lang="en-US" sz="3600" dirty="0"/>
              <a:t>g) Did the team use </a:t>
            </a:r>
            <a:r>
              <a:rPr lang="en-US" sz="3600" b="1" dirty="0">
                <a:solidFill>
                  <a:srgbClr val="0070C0"/>
                </a:solidFill>
              </a:rPr>
              <a:t>visual </a:t>
            </a:r>
            <a:r>
              <a:rPr lang="en-US" sz="3600" b="1" dirty="0" smtClean="0">
                <a:solidFill>
                  <a:srgbClr val="0070C0"/>
                </a:solidFill>
              </a:rPr>
              <a:t>aids </a:t>
            </a:r>
            <a:r>
              <a:rPr lang="en-US" sz="3600" dirty="0" smtClean="0"/>
              <a:t>or use 			their solar car to explain engineering 		decisions?</a:t>
            </a:r>
            <a:r>
              <a:rPr lang="en-US" sz="3600" dirty="0"/>
              <a:t/>
            </a:r>
            <a:br>
              <a:rPr lang="en-US" sz="3600" dirty="0"/>
            </a:br>
            <a:r>
              <a:rPr lang="en-US" sz="3600" dirty="0"/>
              <a:t>	(h) Did the team’s </a:t>
            </a:r>
            <a:r>
              <a:rPr lang="en-US" sz="3600" b="1" dirty="0">
                <a:solidFill>
                  <a:srgbClr val="0070C0"/>
                </a:solidFill>
              </a:rPr>
              <a:t>scrap book adequately </a:t>
            </a:r>
            <a:r>
              <a:rPr lang="en-US" sz="3600" b="1" dirty="0" smtClean="0">
                <a:solidFill>
                  <a:srgbClr val="0070C0"/>
                </a:solidFill>
              </a:rPr>
              <a:t>			support the </a:t>
            </a:r>
            <a:r>
              <a:rPr lang="en-US" sz="3600" b="1" dirty="0">
                <a:solidFill>
                  <a:srgbClr val="0070C0"/>
                </a:solidFill>
              </a:rPr>
              <a:t>team’s project</a:t>
            </a:r>
            <a:r>
              <a:rPr lang="en-US" sz="3600" dirty="0"/>
              <a:t>? </a:t>
            </a:r>
            <a:br>
              <a:rPr lang="en-US" sz="3600" dirty="0"/>
            </a:br>
            <a:r>
              <a:rPr lang="en-US" sz="3600" dirty="0" smtClean="0"/>
              <a:t/>
            </a:r>
            <a:br>
              <a:rPr lang="en-US" sz="3600" dirty="0" smtClean="0"/>
            </a:br>
            <a:endParaRPr lang="en-US" sz="3600" dirty="0"/>
          </a:p>
        </p:txBody>
      </p:sp>
    </p:spTree>
    <p:extLst>
      <p:ext uri="{BB962C8B-B14F-4D97-AF65-F5344CB8AC3E}">
        <p14:creationId xmlns:p14="http://schemas.microsoft.com/office/powerpoint/2010/main" val="247557226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991</TotalTime>
  <Words>203</Words>
  <Application>Microsoft Office PowerPoint</Application>
  <PresentationFormat>On-screen Show (4:3)</PresentationFormat>
  <Paragraphs>25</Paragraphs>
  <Slides>12</Slides>
  <Notes>0</Notes>
  <HiddenSlides>0</HiddenSlides>
  <MMClips>0</MMClips>
  <ScaleCrop>false</ScaleCrop>
  <HeadingPairs>
    <vt:vector size="4" baseType="variant">
      <vt:variant>
        <vt:lpstr>Theme</vt:lpstr>
      </vt:variant>
      <vt:variant>
        <vt:i4>1</vt:i4>
      </vt:variant>
      <vt:variant>
        <vt:lpstr>Slide Titles</vt:lpstr>
      </vt:variant>
      <vt:variant>
        <vt:i4>12</vt:i4>
      </vt:variant>
    </vt:vector>
  </HeadingPairs>
  <TitlesOfParts>
    <vt:vector size="13" baseType="lpstr">
      <vt:lpstr>Office Theme</vt:lpstr>
      <vt:lpstr>The Importance of Team Oral Presentations and Scrapbook</vt:lpstr>
      <vt:lpstr>PowerPoint Presentation</vt:lpstr>
      <vt:lpstr>Scrapbook</vt:lpstr>
      <vt:lpstr>PowerPoint Presentation</vt:lpstr>
      <vt:lpstr>Oral Presentation</vt:lpstr>
      <vt:lpstr>PowerPoint Presentation</vt:lpstr>
      <vt:lpstr>Grading Criteria:  (a) Did the presentation give a full    statement about the team’s project?  (b)  Did team explain engineering    decisions?  For example, reasons for   battery placement, array design,    metal selection, body covering, etc.  (c) Did the team have documentation    supporting their engineering    decisions?    </vt:lpstr>
      <vt:lpstr>PowerPoint Presentation</vt:lpstr>
      <vt:lpstr>       (d) Did all team members speak?  (e) Was the presentation well prepared   and rehearsed.  (f) Was the team able to speak without   the use of notes?  (g) Did the team use visual aids or use    their solar car to explain engineering   decisions?  (h) Did the team’s scrap book adequately    support the team’s project?   </vt:lpstr>
      <vt:lpstr>PRESENTATION “TIPS”</vt:lpstr>
      <vt:lpstr>(1) Everyone should stand with a similar  posture.  (2) Everyone should keep their eyes on the  person speaking.  This helps focus the  judges’ attention on what the speaker  is  saying.  One set of “wandering eyes”  detracts from the presentation.  (3) Take time to have the same clothes. (4) Practice making your presentation to others  so that everyone knows what they are  going to say.</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Oral Presentations  and Scrapbooks</dc:title>
  <dc:creator>Lehman Marks</dc:creator>
  <cp:lastModifiedBy>Lehman Marks</cp:lastModifiedBy>
  <cp:revision>47</cp:revision>
  <dcterms:created xsi:type="dcterms:W3CDTF">2020-01-15T16:19:56Z</dcterms:created>
  <dcterms:modified xsi:type="dcterms:W3CDTF">2021-09-11T18:01:16Z</dcterms:modified>
</cp:coreProperties>
</file>